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charts/chart333.xml" ContentType="application/vnd.openxmlformats-officedocument.drawingml.chart+xml"/>
  <Override PartName="/ppt/charts/chart334.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5"/>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2028" r:id="rId80"/>
    <p:sldId id="1603" r:id="rId81"/>
    <p:sldId id="1643" r:id="rId82"/>
    <p:sldId id="1620" r:id="rId83"/>
    <p:sldId id="1686"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33.xml.rels><?xml version="1.0" encoding="UTF-8" standalone="yes"?>
<Relationships xmlns="http://schemas.openxmlformats.org/package/2006/relationships"><Relationship Id="rId1" Type="http://schemas.openxmlformats.org/officeDocument/2006/relationships/package" Target="../embeddings/Microsoft_Excel_Worksheet332.xlsx"/></Relationships>
</file>

<file path=ppt/charts/_rels/chart334.xml.rels><?xml version="1.0" encoding="UTF-8" standalone="yes"?>
<Relationships xmlns="http://schemas.openxmlformats.org/package/2006/relationships"><Relationship Id="rId1" Type="http://schemas.openxmlformats.org/officeDocument/2006/relationships/package" Target="../embeddings/Microsoft_Excel_Worksheet333.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10</c:v>
                </c:pt>
                <c:pt idx="1">
                  <c:v>22</c:v>
                </c:pt>
                <c:pt idx="2">
                  <c:v>6</c:v>
                </c:pt>
                <c:pt idx="3">
                  <c:v>8</c:v>
                </c:pt>
                <c:pt idx="4">
                  <c:v>0</c:v>
                </c:pt>
                <c:pt idx="5">
                  <c:v>1</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Sheet1!$B$2:$B$6</c:f>
              <c:numCache>
                <c:formatCode>0.0</c:formatCode>
                <c:ptCount val="5"/>
                <c:pt idx="0">
                  <c:v>8.1999999999999993</c:v>
                </c:pt>
                <c:pt idx="1">
                  <c:v>8.1</c:v>
                </c:pt>
                <c:pt idx="2">
                  <c:v>7.5</c:v>
                </c:pt>
                <c:pt idx="3">
                  <c:v>7.4</c:v>
                </c:pt>
                <c:pt idx="4">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Sheet1!$C$2:$C$6</c:f>
              <c:numCache>
                <c:formatCode>0.0</c:formatCode>
                <c:ptCount val="5"/>
                <c:pt idx="0">
                  <c:v>1.8000000000000007</c:v>
                </c:pt>
                <c:pt idx="1">
                  <c:v>1.9000000000000004</c:v>
                </c:pt>
                <c:pt idx="2">
                  <c:v>2.5</c:v>
                </c:pt>
                <c:pt idx="3">
                  <c:v>2.5999999999999996</c:v>
                </c:pt>
                <c:pt idx="4">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Sheet1!$B$2:$B$6</c:f>
              <c:numCache>
                <c:formatCode>0.0</c:formatCode>
                <c:ptCount val="5"/>
                <c:pt idx="0">
                  <c:v>6.2</c:v>
                </c:pt>
                <c:pt idx="1">
                  <c:v>6.7</c:v>
                </c:pt>
                <c:pt idx="2">
                  <c:v>6.7</c:v>
                </c:pt>
                <c:pt idx="3">
                  <c:v>6.8</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Sheet1!$C$2:$C$6</c:f>
              <c:numCache>
                <c:formatCode>0.0</c:formatCode>
                <c:ptCount val="5"/>
                <c:pt idx="0">
                  <c:v>3.8</c:v>
                </c:pt>
                <c:pt idx="1">
                  <c:v>3.3</c:v>
                </c:pt>
                <c:pt idx="2">
                  <c:v>3.3</c:v>
                </c:pt>
                <c:pt idx="3">
                  <c:v>3.2</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0.13597089855499966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9.8176999999999737E-2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1.0249500000000005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9.8176999999999737E-2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0.35214999999999996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0.57238000000000078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6.1962580000000003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0.11398817342529988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0.10167199999999976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1.0614430000000006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0.10167199999999976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0.36468800000000012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0.76749599999999951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6.652355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1.2810040000000003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0.51585299999999989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0.14381600000000017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1.5014199999999995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0.14381599999999928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0.36450231179690107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7.5545780000000002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2.2204999999999586E-2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0.37084600000000023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0.10338899999999995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1.0793689999999998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0.10338899999999995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0.37084700000000037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0.52228500000000011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6.1746879999999997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6.9602897557272998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0.37595124427270044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0.11099999999999977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1.1588279999999997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0.11100099999999991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0.39814600000000056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0.61572600000000044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6.9602899999999996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8.5159974200724005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0.14371357992759926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5.2941999999999823E-2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0.55270900000000012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5.2941999999999823E-2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0.18989800000000123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3.0020999999999631E-2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8.5159970000000005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20</c:v>
                </c:pt>
                <c:pt idx="1">
                  <c:v>20</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6.8366999999999845E-2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0.33590799999999987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9.3648000000000398E-2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0.97767900000000019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9.3647999999999954E-2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0.33590799999999987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0.73061899999999991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3.5730170000000001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0.25006199999999978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0.37130699999999983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0.10351700000000008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1.0807080000000004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0.10351799999999933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0.37130600000000058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0.78468599999999977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5.3134230000000002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0.29559798525759984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0.16625300000000021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1.7356659999999993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0.16625400000000035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0.59633499999999984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0.54730800000000102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6.241771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0.65217799999999926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0.49042700000000039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0.13672799999999974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1.4274160000000009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0.13672699999999871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0.49042800000000142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0.15936799999999884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6.6209259999999999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1.0335350000000001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0.47769900000000032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0.13317899999999927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1.390371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0.13317900000000016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0.47769900000000032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0.69664000000000037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4.8405040000000001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Feedback on care Q49. During your hospital stay, were you ever asked to give your views on the quality of your care?</c:v>
                </c:pt>
                <c:pt idx="1">
                  <c:v>The hospital and ward Q5. Were you ever prevented from sleeping at night by noise from other patients?</c:v>
                </c:pt>
                <c:pt idx="2">
                  <c:v>The hospital and ward Q15. During your time in hospital, did you get enough to drink?</c:v>
                </c:pt>
                <c:pt idx="3">
                  <c:v>Your care and treatment Q28. Were you given enough privacy when being examined or treated?</c:v>
                </c:pt>
                <c:pt idx="4">
                  <c:v>The hospital and ward Q13. Did you get enough help from staff to eat your meals?</c:v>
                </c:pt>
              </c:strCache>
            </c:strRef>
          </c:cat>
          <c:val>
            <c:numRef>
              <c:f>Sheet1!$B$2:$B$6</c:f>
              <c:numCache>
                <c:formatCode>0.0</c:formatCode>
                <c:ptCount val="5"/>
                <c:pt idx="0">
                  <c:v>2.4</c:v>
                </c:pt>
                <c:pt idx="1">
                  <c:v>6.5</c:v>
                </c:pt>
                <c:pt idx="2">
                  <c:v>9.4</c:v>
                </c:pt>
                <c:pt idx="3">
                  <c:v>9.1999999999999993</c:v>
                </c:pt>
                <c:pt idx="4">
                  <c:v>7.1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Feedback on care Q49. During your hospital stay, were you ever asked to give your views on the quality of your care?</c:v>
                </c:pt>
                <c:pt idx="1">
                  <c:v>The hospital and ward Q5. Were you ever prevented from sleeping at night by noise from other patients?</c:v>
                </c:pt>
                <c:pt idx="2">
                  <c:v>The hospital and ward Q15. During your time in hospital, did you get enough to drink?</c:v>
                </c:pt>
                <c:pt idx="3">
                  <c:v>Your care and treatment Q28. Were you given enough privacy when being examined or treated?</c:v>
                </c:pt>
                <c:pt idx="4">
                  <c:v>The hospital and ward Q13. Did you get enough help from staff to eat your meals?</c:v>
                </c:pt>
              </c:strCache>
            </c:strRef>
          </c:cat>
          <c:val>
            <c:numRef>
              <c:f>Sheet1!$C$2:$C$6</c:f>
              <c:numCache>
                <c:formatCode>0.0</c:formatCode>
                <c:ptCount val="5"/>
                <c:pt idx="0">
                  <c:v>1.4</c:v>
                </c:pt>
                <c:pt idx="1">
                  <c:v>6</c:v>
                </c:pt>
                <c:pt idx="2">
                  <c:v>9.4</c:v>
                </c:pt>
                <c:pt idx="3">
                  <c:v>9.4</c:v>
                </c:pt>
                <c:pt idx="4">
                  <c:v>7.5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Your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Your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Your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Your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Your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Your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Your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Your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2.3721981003505199</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Sheet1!$B$2:$B$6</c:f>
              <c:numCache>
                <c:formatCode>0.0</c:formatCode>
                <c:ptCount val="5"/>
                <c:pt idx="0">
                  <c:v>3.4</c:v>
                </c:pt>
                <c:pt idx="1">
                  <c:v>2.5</c:v>
                </c:pt>
                <c:pt idx="2">
                  <c:v>2.5</c:v>
                </c:pt>
                <c:pt idx="3">
                  <c:v>2.5</c:v>
                </c:pt>
                <c:pt idx="4">
                  <c:v>2.4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Sheet1!$C$2:$C$6</c:f>
              <c:numCache>
                <c:formatCode>0.0</c:formatCode>
                <c:ptCount val="5"/>
                <c:pt idx="0">
                  <c:v>6.6</c:v>
                </c:pt>
                <c:pt idx="1">
                  <c:v>7.5</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Sheet1!$B$2:$B$6</c:f>
              <c:numCache>
                <c:formatCode>0.0</c:formatCode>
                <c:ptCount val="5"/>
                <c:pt idx="0">
                  <c:v>1.2</c:v>
                </c:pt>
                <c:pt idx="1">
                  <c:v>1.2</c:v>
                </c:pt>
                <c:pt idx="2">
                  <c:v>1.2</c:v>
                </c:pt>
                <c:pt idx="3">
                  <c:v>1.2</c:v>
                </c:pt>
                <c:pt idx="4">
                  <c:v>1.3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Sheet1!$C$2:$C$6</c:f>
              <c:numCache>
                <c:formatCode>0.0</c:formatCode>
                <c:ptCount val="5"/>
                <c:pt idx="0">
                  <c:v>8.8000000000000007</c:v>
                </c:pt>
                <c:pt idx="1">
                  <c:v>8.8000000000000007</c:v>
                </c:pt>
                <c:pt idx="2">
                  <c:v>8.8000000000000007</c:v>
                </c:pt>
                <c:pt idx="3">
                  <c:v>8.8000000000000007</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0.11537255719059997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1.529814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0.14653600000000022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0.52560899999999977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0.62624000000000013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2.372198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Your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Your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Your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Your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Your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Your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Your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Your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Q7. Did the hospital staff explain the reasons for changing wards during the night in a way you could understand?</c:v>
                </c:pt>
                <c:pt idx="1">
                  <c:v>Leaving hospital Q46. After leaving hospital, did you get enough support from health or social care services to help you recover or manage your condition?</c:v>
                </c:pt>
                <c:pt idx="2">
                  <c:v>Leaving hospital Q44. Did hospital staff discuss with you whether you may need any further health or social care services after leaving hospital?</c:v>
                </c:pt>
                <c:pt idx="3">
                  <c:v>Leaving hospital Q43. Did hospital staff tell you who to contact if you were worried about your condition or treatment after you left hospital?</c:v>
                </c:pt>
                <c:pt idx="4">
                  <c:v>Admission to hospital Q3. How long do you feel you had to wait to get to a bed on a ward after you arrived at the hospital?</c:v>
                </c:pt>
              </c:strCache>
            </c:strRef>
          </c:cat>
          <c:val>
            <c:numRef>
              <c:f>Sheet1!$B$2:$B$6</c:f>
              <c:numCache>
                <c:formatCode>0.0</c:formatCode>
                <c:ptCount val="5"/>
                <c:pt idx="0">
                  <c:v>5.3</c:v>
                </c:pt>
                <c:pt idx="1">
                  <c:v>4.8</c:v>
                </c:pt>
                <c:pt idx="2">
                  <c:v>6.6</c:v>
                </c:pt>
                <c:pt idx="3">
                  <c:v>6.2</c:v>
                </c:pt>
                <c:pt idx="4">
                  <c:v>5.5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Q7. Did the hospital staff explain the reasons for changing wards during the night in a way you could understand?</c:v>
                </c:pt>
                <c:pt idx="1">
                  <c:v>Leaving hospital Q46. After leaving hospital, did you get enough support from health or social care services to help you recover or manage your condition?</c:v>
                </c:pt>
                <c:pt idx="2">
                  <c:v>Leaving hospital Q44. Did hospital staff discuss with you whether you may need any further health or social care services after leaving hospital?</c:v>
                </c:pt>
                <c:pt idx="3">
                  <c:v>Leaving hospital Q43. Did hospital staff tell you who to contact if you were worried about your condition or treatment after you left hospital?</c:v>
                </c:pt>
                <c:pt idx="4">
                  <c:v>Admission to hospital Q3. How long do you feel you had to wait to get to a bed on a ward after you arrived at the hospital?</c:v>
                </c:pt>
              </c:strCache>
            </c:strRef>
          </c:cat>
          <c:val>
            <c:numRef>
              <c:f>Sheet1!$C$2:$C$6</c:f>
              <c:numCache>
                <c:formatCode>0.0</c:formatCode>
                <c:ptCount val="5"/>
                <c:pt idx="0">
                  <c:v>6.7</c:v>
                </c:pt>
                <c:pt idx="1">
                  <c:v>6.2</c:v>
                </c:pt>
                <c:pt idx="2">
                  <c:v>8</c:v>
                </c:pt>
                <c:pt idx="3">
                  <c:v>7.6</c:v>
                </c:pt>
                <c:pt idx="4">
                  <c:v>6.8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Sheet1!$B$2:$B$6</c:f>
              <c:numCache>
                <c:formatCode>0.0</c:formatCode>
                <c:ptCount val="5"/>
                <c:pt idx="0">
                  <c:v>9.6999999999999993</c:v>
                </c:pt>
                <c:pt idx="1">
                  <c:v>9.4</c:v>
                </c:pt>
                <c:pt idx="2">
                  <c:v>9.3000000000000007</c:v>
                </c:pt>
                <c:pt idx="3">
                  <c:v>9.1999999999999993</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Sheet1!$C$2:$C$6</c:f>
              <c:numCache>
                <c:formatCode>0.0</c:formatCode>
                <c:ptCount val="5"/>
                <c:pt idx="0">
                  <c:v>0.30000000000000071</c:v>
                </c:pt>
                <c:pt idx="1">
                  <c:v>0.59999999999999964</c:v>
                </c:pt>
                <c:pt idx="2">
                  <c:v>0.69999999999999929</c:v>
                </c:pt>
                <c:pt idx="3">
                  <c:v>0.80000000000000071</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Sheet1!$B$2:$B$6</c:f>
              <c:numCache>
                <c:formatCode>0.0</c:formatCode>
                <c:ptCount val="5"/>
                <c:pt idx="0">
                  <c:v>8.1999999999999993</c:v>
                </c:pt>
                <c:pt idx="1">
                  <c:v>8.4</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Sheet1!$C$2:$C$6</c:f>
              <c:numCache>
                <c:formatCode>0.0</c:formatCode>
                <c:ptCount val="5"/>
                <c:pt idx="0">
                  <c:v>1.8000000000000007</c:v>
                </c:pt>
                <c:pt idx="1">
                  <c:v>1.5999999999999996</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0.12269099999999966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0.27024500000000096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7.534300000000016E-2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0.78656299999999924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7.5342000000000908E-2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0.22039472561760043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8.2161919999999995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Your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Your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Your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Your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Your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Your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Your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Your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7.3755009717257103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Sheet1!$B$2:$B$6</c:f>
              <c:numCache>
                <c:formatCode>0.0</c:formatCode>
                <c:ptCount val="5"/>
                <c:pt idx="0">
                  <c:v>9</c:v>
                </c:pt>
                <c:pt idx="1">
                  <c:v>8.8000000000000007</c:v>
                </c:pt>
                <c:pt idx="2">
                  <c:v>8.5</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Sheet1!$C$2:$C$6</c:f>
              <c:numCache>
                <c:formatCode>0.0</c:formatCode>
                <c:ptCount val="5"/>
                <c:pt idx="0">
                  <c:v>1</c:v>
                </c:pt>
                <c:pt idx="1">
                  <c:v>1.1999999999999993</c:v>
                </c:pt>
                <c:pt idx="2">
                  <c:v>1.5</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Sheet1!$B$2:$B$6</c:f>
              <c:numCache>
                <c:formatCode>0.0</c:formatCode>
                <c:ptCount val="5"/>
                <c:pt idx="0">
                  <c:v>7.4</c:v>
                </c:pt>
                <c:pt idx="1">
                  <c:v>7.4</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Sheet1!$C$2:$C$6</c:f>
              <c:numCache>
                <c:formatCode>0.0</c:formatCode>
                <c:ptCount val="5"/>
                <c:pt idx="0">
                  <c:v>2.5999999999999996</c:v>
                </c:pt>
                <c:pt idx="1">
                  <c:v>2.5999999999999996</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0.22144702827430063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8.8536999999999644E-2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0.92431799999999953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8.8537000000000532E-2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0.31757400000000047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0.39302700000000002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7.3755009999999999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5.2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4.0999999999999996</c:v>
                </c:pt>
                <c:pt idx="1">
                  <c:v>4.8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6.4</c:v>
                </c:pt>
                <c:pt idx="1">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3.5999999999999996</c:v>
                </c:pt>
                <c:pt idx="1">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7.3</c:v>
                </c:pt>
                <c:pt idx="1">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5.3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c:v>
                </c:pt>
                <c:pt idx="1">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8.3000000000000007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6.8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Your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Your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Your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Your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Your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Your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Your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Your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6.2857868694233003</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c:v>
                </c:pt>
                <c:pt idx="1">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c:v>
                </c:pt>
                <c:pt idx="1">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c:v>
                </c:pt>
                <c:pt idx="1">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Sheet1!$B$2:$B$6</c:f>
              <c:numCache>
                <c:formatCode>0.0</c:formatCode>
                <c:ptCount val="5"/>
                <c:pt idx="0">
                  <c:v>8.6999999999999993</c:v>
                </c:pt>
                <c:pt idx="1">
                  <c:v>8.3000000000000007</c:v>
                </c:pt>
                <c:pt idx="2">
                  <c:v>7.6</c:v>
                </c:pt>
                <c:pt idx="3">
                  <c:v>7.6</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Sheet1!$C$2:$C$6</c:f>
              <c:numCache>
                <c:formatCode>0.0</c:formatCode>
                <c:ptCount val="5"/>
                <c:pt idx="0">
                  <c:v>1.3000000000000007</c:v>
                </c:pt>
                <c:pt idx="1">
                  <c:v>1.6999999999999993</c:v>
                </c:pt>
                <c:pt idx="2">
                  <c:v>2.4000000000000004</c:v>
                </c:pt>
                <c:pt idx="3">
                  <c:v>2.4000000000000004</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4.4000000000000004</c:v>
                </c:pt>
                <c:pt idx="1">
                  <c:v>4.9000000000000004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5.6</c:v>
                </c:pt>
                <c:pt idx="1">
                  <c:v>5.0999999999999996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9.3000000000000007</c:v>
                </c:pt>
                <c:pt idx="1">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Sheet1!$B$2:$B$6</c:f>
              <c:numCache>
                <c:formatCode>0.0</c:formatCode>
                <c:ptCount val="5"/>
                <c:pt idx="0">
                  <c:v>6.2</c:v>
                </c:pt>
                <c:pt idx="1">
                  <c:v>6.3</c:v>
                </c:pt>
                <c:pt idx="2">
                  <c:v>6.5</c:v>
                </c:pt>
                <c:pt idx="3">
                  <c:v>6.6</c:v>
                </c:pt>
                <c:pt idx="4">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Sheet1!$C$2:$C$6</c:f>
              <c:numCache>
                <c:formatCode>0.0</c:formatCode>
                <c:ptCount val="5"/>
                <c:pt idx="0">
                  <c:v>3.8</c:v>
                </c:pt>
                <c:pt idx="1">
                  <c:v>3.7</c:v>
                </c:pt>
                <c:pt idx="2">
                  <c:v>3.5</c:v>
                </c:pt>
                <c:pt idx="3">
                  <c:v>3.4000000000000004</c:v>
                </c:pt>
                <c:pt idx="4">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8.5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7.7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7.4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c:v>
                </c:pt>
                <c:pt idx="1">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6.8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6.3</c:v>
                </c:pt>
                <c:pt idx="1">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3.7</c:v>
                </c:pt>
                <c:pt idx="1">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7.9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0.42764744194090021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0.17641799999999996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1.8417779999999997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0.80921099999999946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0.68829600000000113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5.5471139999999997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6.4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3.5999999999999996</c:v>
                </c:pt>
                <c:pt idx="1">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5.2</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4.8</c:v>
                </c:pt>
                <c:pt idx="1">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c:v>
                </c:pt>
                <c:pt idx="1">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0.35738365905420011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0.16856399999999994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1.7597849999999999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0.77318600000000082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2.489199999999947E-2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7.0244600000000004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8.1999999999999993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8.1</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6.6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3.4000000000000004</c:v>
                </c:pt>
                <c:pt idx="1">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6.1</c:v>
                </c:pt>
                <c:pt idx="1">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3.9000000000000004</c:v>
                </c:pt>
                <c:pt idx="1">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6.3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3.7</c:v>
                </c:pt>
                <c:pt idx="1">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6.5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Your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Your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Your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Your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Your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Your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Your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Your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7.1235460289762003</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3.4000000000000004</c:v>
                </c:pt>
                <c:pt idx="1">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6.9</c:v>
                </c:pt>
                <c:pt idx="1">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3.0999999999999996</c:v>
                </c:pt>
                <c:pt idx="1">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Sheet1!$B$2:$B$6</c:f>
              <c:numCache>
                <c:formatCode>0.0</c:formatCode>
                <c:ptCount val="5"/>
                <c:pt idx="0">
                  <c:v>8.4</c:v>
                </c:pt>
                <c:pt idx="1">
                  <c:v>7.7</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Sheet1!$C$2:$C$6</c:f>
              <c:numCache>
                <c:formatCode>0.0</c:formatCode>
                <c:ptCount val="5"/>
                <c:pt idx="0">
                  <c:v>1.5999999999999996</c:v>
                </c:pt>
                <c:pt idx="1">
                  <c:v>2.2999999999999998</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3.5</c:v>
                </c:pt>
                <c:pt idx="1">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6.5</c:v>
                </c:pt>
                <c:pt idx="1">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5.3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4.9000000000000004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5.0999999999999996</c:v>
                </c:pt>
                <c:pt idx="1">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6.2</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3.8</c:v>
                </c:pt>
                <c:pt idx="1">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Sheet1!$B$2:$B$6</c:f>
              <c:numCache>
                <c:formatCode>0.0</c:formatCode>
                <c:ptCount val="5"/>
                <c:pt idx="0">
                  <c:v>6.9</c:v>
                </c:pt>
                <c:pt idx="1">
                  <c:v>7.1</c:v>
                </c:pt>
                <c:pt idx="2">
                  <c:v>7.1</c:v>
                </c:pt>
                <c:pt idx="3">
                  <c:v>7.2</c:v>
                </c:pt>
                <c:pt idx="4">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Sheet1!$C$2:$C$6</c:f>
              <c:numCache>
                <c:formatCode>0.0</c:formatCode>
                <c:ptCount val="5"/>
                <c:pt idx="0">
                  <c:v>3.0999999999999996</c:v>
                </c:pt>
                <c:pt idx="1">
                  <c:v>2.9000000000000004</c:v>
                </c:pt>
                <c:pt idx="2">
                  <c:v>2.9000000000000004</c:v>
                </c:pt>
                <c:pt idx="3">
                  <c:v>2.8</c:v>
                </c:pt>
                <c:pt idx="4">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5.8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4.2</c:v>
                </c:pt>
                <c:pt idx="1">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4.8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4.9000000000000004</c:v>
                </c:pt>
                <c:pt idx="1">
                  <c:v>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5.0999999999999996</c:v>
                </c:pt>
                <c:pt idx="1">
                  <c:v>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2.4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1.8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2.7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7.3</c:v>
                </c:pt>
                <c:pt idx="1">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75.3125</c:v>
                </c:pt>
                <c:pt idx="1">
                  <c:v>1.25</c:v>
                </c:pt>
                <c:pt idx="2">
                  <c:v>13.125</c:v>
                </c:pt>
                <c:pt idx="3">
                  <c:v>7.5</c:v>
                </c:pt>
                <c:pt idx="4">
                  <c:v>0.3125</c:v>
                </c:pt>
                <c:pt idx="5">
                  <c:v>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9.4639999999994728E-3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0.48280499999999993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0.13460300000000025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1.405233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0.61740799999999929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0.4229440000000011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6.8554779999999997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8.1999999999999993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7.4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0.18046909710190029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2.0321850000000001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0.89286899999999925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1.5687740000000003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6.4589800000000004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7.1625378054375002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0.34216919456249961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9.7673000000000343E-2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1.0196819999999995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0.4480120000000003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0.3882089999999998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7.7622619999999998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0.2123497754035002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0.10653399999999991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1.1121969999999992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0.48865900000000018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0.18799900000000136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7.5350529999999996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0.33161809375560036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0.17758399999999952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1.8539490000000001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0.81455800000000078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0.59401299999999857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5.3099119999999997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6.092999999999904E-3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0.2615590000000001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7.2919999999999874E-2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0.76128199999999957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7.2921000000000902E-2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0.2615590000000001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6.9392999999999816E-2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8.6199549999999991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0.17573202279209976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0.11750499999999953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1.226737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0.11750499999999953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0.42147900000000149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0.10392199999999896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7.2194019999999997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7.0978368535800307E-2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0.12100500000000025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1.2632789999999998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0.12100500000000025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0.43403400000000047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0.17633399999999888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7.5390050000000004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14.1479</c:v>
                </c:pt>
                <c:pt idx="1">
                  <c:v>1.6076999999999999</c:v>
                </c:pt>
                <c:pt idx="2">
                  <c:v>63.344099999999997</c:v>
                </c:pt>
                <c:pt idx="3">
                  <c:v>1.9293</c:v>
                </c:pt>
                <c:pt idx="4">
                  <c:v>2.8938999999999999</c:v>
                </c:pt>
                <c:pt idx="5">
                  <c:v>9.6463000000000001</c:v>
                </c:pt>
                <c:pt idx="6">
                  <c:v>1.9293</c:v>
                </c:pt>
                <c:pt idx="7">
                  <c:v>2.8938999999999999</c:v>
                </c:pt>
                <c:pt idx="8">
                  <c:v>1.6076999999999999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0.40478399999999937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0.43765900000000002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0.12201600000000035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1.2738330000000007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0.12201599999999857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0.43766000000000105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0.22911899999999896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7.8789610000000003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0.29218696031469982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0.12286399999999986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1.2826810000000002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0.12286399999999986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0.44069999999999965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0.60120400000000096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6.2841509999999996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0.27343500992980019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0.15876900000000038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1.6575239999999996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0.15876899999999949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0.56948799999999977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0.28900600000000054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7.1377990000000002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0.41023953586260031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0.1894209999999994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1.9775260000000001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0.18942100000000028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0.6794330000000004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0.90186900000000048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4.6321830000000004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0.27286099999999891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0.19533999999999985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5.4460000000000619E-2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0.56854799999999983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5.4458999999999591E-2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0.19534000000000162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2.3715999999998516E-2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9.3729569999999995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0.82</c:v>
                </c:pt>
                <c:pt idx="1">
                  <c:v>0.18000000000000005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Your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Your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Your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Your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Your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Your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Your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Your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8.0948075204117291</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Sheet1!$B$2:$B$6</c:f>
              <c:numCache>
                <c:formatCode>0.0</c:formatCode>
                <c:ptCount val="5"/>
                <c:pt idx="0">
                  <c:v>9.4</c:v>
                </c:pt>
                <c:pt idx="1">
                  <c:v>9.4</c:v>
                </c:pt>
                <c:pt idx="2">
                  <c:v>8.9</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Sheet1!$C$2:$C$6</c:f>
              <c:numCache>
                <c:formatCode>0.0</c:formatCode>
                <c:ptCount val="5"/>
                <c:pt idx="0">
                  <c:v>0.59999999999999964</c:v>
                </c:pt>
                <c:pt idx="1">
                  <c:v>0.59999999999999964</c:v>
                </c:pt>
                <c:pt idx="2">
                  <c:v>1.0999999999999996</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Sheet1!$B$2:$B$6</c:f>
              <c:numCache>
                <c:formatCode>0.0</c:formatCode>
                <c:ptCount val="5"/>
                <c:pt idx="0">
                  <c:v>8.1</c:v>
                </c:pt>
                <c:pt idx="1">
                  <c:v>8.3000000000000007</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Sheet1!$C$2:$C$6</c:f>
              <c:numCache>
                <c:formatCode>0.0</c:formatCode>
                <c:ptCount val="5"/>
                <c:pt idx="0">
                  <c:v>1.9000000000000004</c:v>
                </c:pt>
                <c:pt idx="1">
                  <c:v>1.6999999999999993</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7.8763292401136002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0.28239975988639898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7.9467000000001065E-2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0.82962399999999903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7.9467000000001065E-2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0.2850400000000004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8.6070999999998676E-2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7.8763290000000001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0.13841317147080012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6.7017999999999134E-2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0.69965900000000047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6.7019000000000162E-2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0.2403859999999991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6.6713000000000022E-2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8.5387400000000007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0.10957923587499963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9.0505999999999531E-2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0.94486100000000128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9.050500000000028E-2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0.32463299999999862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7.9140000000013089E-3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7.8693540000000004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0.3155</c:v>
                </c:pt>
                <c:pt idx="1">
                  <c:v>48.265000000000001</c:v>
                </c:pt>
                <c:pt idx="2">
                  <c:v>51.104100000000003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Your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Your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Your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Your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Your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Your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Your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Your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Sheet1!$B$2:$B$6</c:f>
              <c:numCache>
                <c:formatCode>0.0</c:formatCode>
                <c:ptCount val="5"/>
                <c:pt idx="0">
                  <c:v>9.1</c:v>
                </c:pt>
                <c:pt idx="1">
                  <c:v>8.6</c:v>
                </c:pt>
                <c:pt idx="2">
                  <c:v>8.6</c:v>
                </c:pt>
                <c:pt idx="3">
                  <c:v>8.5</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Sheet1!$C$2:$C$6</c:f>
              <c:numCache>
                <c:formatCode>0.0</c:formatCode>
                <c:ptCount val="5"/>
                <c:pt idx="0">
                  <c:v>0.90000000000000036</c:v>
                </c:pt>
                <c:pt idx="1">
                  <c:v>1.4000000000000004</c:v>
                </c:pt>
                <c:pt idx="2">
                  <c:v>1.4000000000000004</c:v>
                </c:pt>
                <c:pt idx="3">
                  <c:v>1.5</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Sheet1!$B$2:$B$6</c:f>
              <c:numCache>
                <c:formatCode>0.0</c:formatCode>
                <c:ptCount val="5"/>
                <c:pt idx="0">
                  <c:v>7.6</c:v>
                </c:pt>
                <c:pt idx="1">
                  <c:v>7.7</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Sheet1!$C$2:$C$6</c:f>
              <c:numCache>
                <c:formatCode>0.0</c:formatCode>
                <c:ptCount val="5"/>
                <c:pt idx="0">
                  <c:v>2.4000000000000004</c:v>
                </c:pt>
                <c:pt idx="1">
                  <c:v>2.2999999999999998</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3.2442000000000526E-2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0.31664300000000001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8.8277999999998968E-2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0.92160800000000087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8.8278000000000745E-2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0.31664299999999912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8.5812000000000666E-2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7.8168629999999997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8.2417688134871003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0.24221918651289975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7.6148999999999134E-2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0.79499100000000134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7.6150000000000162E-2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0.1983020355153986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8.3648830000000007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7.6806054803167996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0.32806251968320055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9.4725000000000392E-2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0.98891300000000015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9.4724999999998616E-2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0.29859375194900117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7.7960880000000001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0.36067899999999931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0.38564500000000024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0.10751500000000025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1.1224419999999995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0.10751500000000025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0.38564500000000024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0.66865600000000036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6.534853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Your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Your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Your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Your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Your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Your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Your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Your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Sheet1!$B$2:$B$6</c:f>
              <c:numCache>
                <c:formatCode>0.0</c:formatCode>
                <c:ptCount val="5"/>
                <c:pt idx="0">
                  <c:v>8.6999999999999993</c:v>
                </c:pt>
                <c:pt idx="1">
                  <c:v>8.6999999999999993</c:v>
                </c:pt>
                <c:pt idx="2">
                  <c:v>8.1</c:v>
                </c:pt>
                <c:pt idx="3">
                  <c:v>8.1</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Sheet1!$C$2:$C$6</c:f>
              <c:numCache>
                <c:formatCode>0.0</c:formatCode>
                <c:ptCount val="5"/>
                <c:pt idx="0">
                  <c:v>1.3000000000000007</c:v>
                </c:pt>
                <c:pt idx="1">
                  <c:v>1.3000000000000007</c:v>
                </c:pt>
                <c:pt idx="2">
                  <c:v>1.9000000000000004</c:v>
                </c:pt>
                <c:pt idx="3">
                  <c:v>1.9000000000000004</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Sheet1!$B$2:$B$6</c:f>
              <c:numCache>
                <c:formatCode>0.0</c:formatCode>
                <c:ptCount val="5"/>
                <c:pt idx="0">
                  <c:v>7.2</c:v>
                </c:pt>
                <c:pt idx="1">
                  <c:v>7.5</c:v>
                </c:pt>
                <c:pt idx="2">
                  <c:v>7.5</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Sheet1!$C$2:$C$6</c:f>
              <c:numCache>
                <c:formatCode>0.0</c:formatCode>
                <c:ptCount val="5"/>
                <c:pt idx="0">
                  <c:v>2.8</c:v>
                </c:pt>
                <c:pt idx="1">
                  <c:v>2.5</c:v>
                </c:pt>
                <c:pt idx="2">
                  <c:v>2.5</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0.25201799999999963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0.34546800000000033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9.6313999999999567E-2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1.0055049999999994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9.6314000000001343E-2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0.34546799999999855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7.2781000000000873E-2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6.6778250000000003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0.15024770072940008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9.578100000000056E-2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0.99993999999999961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9.578100000000056E-2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0.34355699999999967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0.54452600000000029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6.3702500000000004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7.0873467603799867E-2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7.288600000000045E-2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0.7609149999999989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7.288600000000045E-2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0.26143300000000025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0.18032900000000041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8.2928409999999992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4.7898999999999248E-2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0.4274710000000006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0.1191759999999995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1.2441789999999999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0.11917600000000128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0.42747099999999882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0.43193899999999985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6.4119330000000003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8.6926027615399803E-2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0.15447900000000025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1.6127329999999995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0.15447900000000025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0.55409799999999976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1.4947830000000009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5.5604189999999996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4.6875</c:v>
                </c:pt>
                <c:pt idx="1">
                  <c:v>10.3125</c:v>
                </c:pt>
                <c:pt idx="2">
                  <c:v>25</c:v>
                </c:pt>
                <c:pt idx="3">
                  <c:v>60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7.3345168721001386E-2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4.6960000000000335E-2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0.49025199999999991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4.6958999999999307E-2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0.16843899999999934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7.4809000000000125E-2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9.1597109999999997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1.3531000000000404E-2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0.27920400000000001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7.7840000000000131E-2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0.81263799999999975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7.7840000000000131E-2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0.27920300000000076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3.0749999999990507E-3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8.0675899999999992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0.21477097606460038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9.5107999999999748E-2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0.99291199999999957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9.5108000000001525E-2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0.34114199999999961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0.36409999999999876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7.3364060000000002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Your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Your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Your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Your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Your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Your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Your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Your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7.31828443241674</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Sheet1!$B$2:$B$6</c:f>
              <c:numCache>
                <c:formatCode>0.0</c:formatCode>
                <c:ptCount val="5"/>
                <c:pt idx="0">
                  <c:v>8.8000000000000007</c:v>
                </c:pt>
                <c:pt idx="1">
                  <c:v>8.8000000000000007</c:v>
                </c:pt>
                <c:pt idx="2">
                  <c:v>8.4</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Sheet1!$C$2:$C$6</c:f>
              <c:numCache>
                <c:formatCode>0.0</c:formatCode>
                <c:ptCount val="5"/>
                <c:pt idx="0">
                  <c:v>1.1999999999999993</c:v>
                </c:pt>
                <c:pt idx="1">
                  <c:v>1.1999999999999993</c:v>
                </c:pt>
                <c:pt idx="2">
                  <c:v>1.5999999999999996</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Sheet1!$B$2:$B$6</c:f>
              <c:numCache>
                <c:formatCode>0.0</c:formatCode>
                <c:ptCount val="5"/>
                <c:pt idx="0">
                  <c:v>7.3</c:v>
                </c:pt>
                <c:pt idx="1">
                  <c:v>7.5</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Sheet1!$C$2:$C$6</c:f>
              <c:numCache>
                <c:formatCode>0.0</c:formatCode>
                <c:ptCount val="5"/>
                <c:pt idx="0">
                  <c:v>2.7</c:v>
                </c:pt>
                <c:pt idx="1">
                  <c:v>2.5</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8.2180739019225992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0.16315709807740042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8.5104000000001179E-2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0.88847899999999846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8.5104000000001179E-2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0.21051930647449879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8.2180739999999997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5.7959999999999567E-2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0.4352500000000008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0.12134399999999967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1.2668169999999996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0.12134499999999981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0.37510186324820083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6.391038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0.21787080768989942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0.10831000000000035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1.1307409999999996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0.10831000000000124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0.3884969999999992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0.23976799999999976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7.3457410000000003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Your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Your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Your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Your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Your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Your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Your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Your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73266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RF4 | Barking, Havering and Redbridge University Hospitals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RF4 | Barking, Havering and Redbridge University Hospitals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RF4 | Barking, Havering and Redbridge University Hospitals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8.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chart" Target="../charts/chart331.xml"/><Relationship Id="rId2" Type="http://schemas.openxmlformats.org/officeDocument/2006/relationships/notesSlide" Target="../notesSlides/notesSlide66.xml"/><Relationship Id="rId1" Type="http://schemas.openxmlformats.org/officeDocument/2006/relationships/slideLayout" Target="../slideLayouts/slideLayout8.xml"/><Relationship Id="rId4" Type="http://schemas.openxmlformats.org/officeDocument/2006/relationships/chart" Target="../charts/chart332.xml"/></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7.xml"/><Relationship Id="rId1" Type="http://schemas.openxmlformats.org/officeDocument/2006/relationships/slideLayout" Target="../slideLayouts/slideLayout9.xml"/><Relationship Id="rId5" Type="http://schemas.openxmlformats.org/officeDocument/2006/relationships/chart" Target="../charts/chart334.xml"/><Relationship Id="rId4" Type="http://schemas.openxmlformats.org/officeDocument/2006/relationships/chart" Target="../charts/chart333.xml"/></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8.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80.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Barking, Havering and Redbridge University Hospitals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622538489"/>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4040846643"/>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Q15. During your time in hospital, did you get enough to drink?</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Q28. Were you given enough privacy when being examined or treated?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2841145963"/>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2458519"/>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4027272854"/>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4559553"/>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57516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168632"/>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1659567754"/>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6.3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23225738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6165552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24736664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28278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8724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197731871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445025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2865070771"/>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12942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6193730"/>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361904513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4199251365"/>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2002759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173223440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5158224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3256392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18309293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101107826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255628171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253710520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16681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45220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1327326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392313597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269369572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425573707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388555771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209973461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64588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56869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6121018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45796724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110300610"/>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1803587665"/>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69042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2906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97916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3439469"/>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427695784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1071533790"/>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9342016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316452132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1233841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189622287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381577605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204329070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15174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18844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53959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4503539"/>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6476873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2167880707"/>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7.6 (Much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4290474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46321408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541769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22448678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81228224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259147705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284660351"/>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772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E8772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13842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3805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30643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288049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306900737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397051618"/>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7.2 (Much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1963177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266177120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8109534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38130553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418998291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244217355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191585242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228232576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772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E8772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772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772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47483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65062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1678588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206684969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91390992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354393776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772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772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04390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3799780"/>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38901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9878223"/>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35920172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809455240"/>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7.3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357501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263659394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554994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54171647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208418210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1866833822"/>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772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772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34678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60301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73807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2398171"/>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298029626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4095763198"/>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6.2 (Much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5560234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413453515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3595221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3386325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165708898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17818952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402552603"/>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310482978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80984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87972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6684330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260658232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425479711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82236485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2409578188"/>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72661878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772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772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772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772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8772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E8772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42196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53700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4601192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336887601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772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E8772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28776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76829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87531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370336"/>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11914868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456496491"/>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2.4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1483394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177000023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9611459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84121412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71470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69910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57264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8334200"/>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255879190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3336666849"/>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(Much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8643562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415955123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3671201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23483719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772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E8772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58696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5192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93288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4890875"/>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423559272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536817301"/>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3629490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425014956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4662746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334805145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54740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12705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38599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38316059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51607931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382184731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(33)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253213139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200709561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17606372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(105)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68045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83686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69057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375422721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129731057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22840966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404061525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60161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32828983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26788077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(98)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093646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82728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124667406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29470775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166825555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(98)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8429264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92900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402242638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42895764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(98)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1889345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83354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240517252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384706935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404106191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25879570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69888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69183019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209685384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(110)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(205)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355411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70376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83520719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390194174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57357077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(76)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70755512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84735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49911753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10652397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(120)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6591822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48182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38780771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113931111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45277891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(74)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11700098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19635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193514389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39617945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(109)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(202)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74175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7117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4124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662952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229176986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208644098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176076950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(33)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47076143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4733732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326217546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(49)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(112)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65384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76820324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955888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03467348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(103)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(186)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230137852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59575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30165282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209710329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(101)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(186)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402031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17016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381115729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69568219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340214853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(111)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(205)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15906498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76256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82414131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2472979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(110)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(206)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425285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05350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306503969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13784693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73818531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(102)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(186)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178958527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86695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38154891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327641970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(110)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(207)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14942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68028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151540717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16360841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40810352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(109)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(206)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327581277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69623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370153644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70426012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(111)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(206)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820518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625844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573811793"/>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32182642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229136182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(94)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123360090"/>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03301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276627879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68465790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(104)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(194)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212665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79055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401724955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2826400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19504607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(106)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(197)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4536646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2803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19354995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70895286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(92)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844899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47301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95772574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57063174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325060090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(85)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(179)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64163712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64962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260629753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59808548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(107)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(201)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259629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17043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237135947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46247692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37994838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(83)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308741782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19125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37539334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404918551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(102)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(195)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061200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71255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134250916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40141017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04630717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(48)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41682933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07576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349046206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131704771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(49)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(99)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34072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67137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183600830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58522910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97325156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(50)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(100)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96693167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51814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25648203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12208921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(105)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(198)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585206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75688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111721848"/>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74866919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55876652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(86)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175461741"/>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16149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135537475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9265227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(37)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(103)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62295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74894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100922380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0149584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73891427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(109)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(208)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37248455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54113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264753887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281317558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(103)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806126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92415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246922259"/>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5862215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302358420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(69)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(120)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1386121014"/>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46153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13645779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405242020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(89)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355585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73846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337896368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97004434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70027122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(101)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(193)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313324056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67095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176090085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98927766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(105)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708335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77108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25855981"/>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2094140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6393986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(62)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904711599"/>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2955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125747210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7319384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(65)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(118)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193100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58177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324902621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408695355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83205472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(91)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(170)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79348545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31478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39565171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223806976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(110)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(206)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367169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05404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143869295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90444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361057515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51674917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 GEORGE HOSPITAL (110)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QUEEN'S HOSPITAL (204)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99280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20710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219078934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1973841083"/>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5.5▼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176733903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12348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32634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151264638"/>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84003622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3239861494"/>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1815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1032636"/>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882134638"/>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87722"/>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91123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75957375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1038048191"/>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87722"/>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87722"/>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87722"/>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51374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83381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54474087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923669420"/>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87722"/>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24738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664741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281494394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510630085"/>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3.6▼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87722"/>
                    </a:solidFill>
                  </a:tcPr>
                </a:tc>
                <a:tc>
                  <a:txBody>
                    <a:bodyPr/>
                    <a:lstStyle/>
                    <a:p>
                      <a:pPr algn="ctr"/>
                      <a:r>
                        <a:rPr lang="en-GB" sz="1000">
                          <a:latin typeface="Arial" panose="020B0604020202020204" pitchFamily="34" charset="0"/>
                          <a:cs typeface="Arial" panose="020B0604020202020204" pitchFamily="34" charset="0"/>
                        </a:rPr>
                        <a:t>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5.3▼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87722"/>
                    </a:solidFill>
                  </a:tcPr>
                </a:tc>
                <a:tc>
                  <a:txBody>
                    <a:bodyPr/>
                    <a:lstStyle/>
                    <a:p>
                      <a:pPr algn="ctr"/>
                      <a:r>
                        <a:rPr lang="en-GB" sz="1000">
                          <a:latin typeface="Arial" panose="020B0604020202020204" pitchFamily="34" charset="0"/>
                          <a:cs typeface="Arial" panose="020B0604020202020204" pitchFamily="34" charset="0"/>
                        </a:rPr>
                        <a:t>6.0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87722"/>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87722"/>
                    </a:solidFill>
                  </a:tcPr>
                </a:tc>
                <a:tc>
                  <a:txBody>
                    <a:bodyPr/>
                    <a:lstStyle/>
                    <a:p>
                      <a:pPr algn="ctr"/>
                      <a:r>
                        <a:rPr lang="en-GB" sz="1000">
                          <a:latin typeface="Arial" panose="020B0604020202020204" pitchFamily="34" charset="0"/>
                          <a:cs typeface="Arial" panose="020B0604020202020204" pitchFamily="34" charset="0"/>
                        </a:rPr>
                        <a:t>6.0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68237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75991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344948491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2326634979"/>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2.4▲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1.4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885591855"/>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87722"/>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3944922058"/>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69085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9828377"/>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0618588"/>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172477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67034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788314167"/>
              </p:ext>
            </p:extLst>
          </p:nvPr>
        </p:nvGraphicFramePr>
        <p:xfrm>
          <a:off x="468000" y="1548000"/>
          <a:ext cx="11253864" cy="368808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Q19. When you asked nurses questions, did you get answers you could understand?
Q23. Thinking about your care and treatment, were you told something by a member of staff that was different to what you had been told by another member of staff?
Q26. Did you feel able to talk to members of hospital staff about your worries and fears?
Q29. Do you think the hospital staff did everything they could to help control your pain?
Q33. Beforehand, how well did hospital staff explain how you might feel after you had the operations or procedures?
Q41. Thinking about any medicine you were to take at home, were you given any of the following?
Q42. Before you left hospital, did you know what would happen next with your care?
Q44. Did hospital staff discuss with you whether you may need any further health or social care services after leaving hospital?
Q46. After leaving hospital, did you get enough support from health or social care services to help you recover or manage your condition?
Q47. Overall, did you feel you were treated with respect and dignity while you were in the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Q3. How long do you feel you had to wait to get to a bed on a ward after you arrived at the hospital?
Q4. Did you get help from staff to keep in touch with your family and friends?
Q7. Did the hospital staff explain the reasons for changing wards during the night in a way you could understand?
Q8. How clean was the hospital room or ward that you were in?
Q9. Did you get enough help from staff to wash or keep yourself clean?
Q14. Were you able to get hospital food outside of set meal times?
Q16. When you asked doctors questions, did you get answers you could understand?
Q17. Did you have confidence and trust in the doctors treating you?
Q18. When doctors spoke about your care in front of you, were you included in the conversation?
Q20. Did you have confidence and trust in the nurses treating you?
Q21. When nurses spoke about your care in front of you, were you included in the conversation?
Q22. In your opinion, were there enough nurses on duty to care for you in hospital?
Q24. To what extent did staff looking after you involve you in decisions about your care and treatment?
Q25. How much information about your condition or treatment was given to you?
Q30. Were you able to get a member of staff to help you when you needed attention?
Q32. Beforehand, how well did hospital staff answer your questions about the operations or procedures?
Q35. To what extent did staff involve you in decisions about you leaving hospital?
Q38. Were you given enough notice about when you were going to leave hospital?
Q39. Before you left hospital, were you given any information about what you should or should not do after leaving hospital?
Q40. To what extent did you understand the information you were given about what you should or should not do after leaving hospital?
Q43. Did hospital staff tell you who to contact if you were worried about your condition or treatment after you left hospital?
Q48. Overall, how was your experience while you were in the hospital?</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9760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3173733699"/>
              </p:ext>
            </p:extLst>
          </p:nvPr>
        </p:nvGraphicFramePr>
        <p:xfrm>
          <a:off x="468000" y="1548000"/>
          <a:ext cx="11253864" cy="173736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Q5. Were you ever prevented from sleeping at night by hospital lighting?
Q12. How would you rate the hospital food?
Q28. Were you given enough privacy when being examined or treated?
Q34. After the operations or procedures, how well did hospital staff explain how the operation or procedure had gone?
Q36. To what extent did hospital staff take your family or home situation into account when planning for you to leave hospital?
Q37. Did hospital staff discuss with you whether you would need any additional equipment in your home, or any changes to your home, after leaving the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75430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936822663"/>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Q49. During your hospital stay, were you ever asked to give your views on the quality of your care?</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186205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441614542"/>
              </p:ext>
            </p:extLst>
          </p:nvPr>
        </p:nvGraphicFramePr>
        <p:xfrm>
          <a:off x="469068" y="1548000"/>
          <a:ext cx="11253864" cy="4759976"/>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Q49. During your hospital stay, were you ever asked to give your views on the quality of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Q7. Did the hospital staff explain the reasons for changing wards during the night in a way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Q46. After leaving hospital, did you get enough support from health or social care services to help you recover or manage your condition?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Q33. Beforehand, how well did hospital staff explain how you might feel after you had the operations or procedures?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Q23. Thinking about your care and treatment, were you told something by a member of staff that was different to what you had been told by another member of staff?</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Q26. Did you feel able to talk to members of hospital staff about your worries and fears?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Q29. Do you think the hospital staff did everything they could to help control your pain?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707682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Q30. Were you able to get a member of staff to help you when you needed attention?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29316721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hospital lighting?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9128395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Q10. If you brought medication with you to hospital, were you able to take it when you needed to?</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02339778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Q41. Thinking about any medicine you were to take at home, were you given any of the following?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13816259"/>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Q42. Before you left hospital, did you know what would happen next with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22692981"/>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79045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7419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59514848"/>
              </p:ext>
            </p:extLst>
          </p:nvPr>
        </p:nvGraphicFramePr>
        <p:xfrm>
          <a:off x="469068" y="1548000"/>
          <a:ext cx="11253864" cy="292882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Q38. Were you given enough notice about when you were going to leave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Q47. Overall, did you feel you were treated with respect and dignity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Q19. When you asked nurses questions, did you get answers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Q16. When you asked doctors questions, did you get answers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Q35. To what extent did staff involve you in decisions about you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Q17. Did you have confidence and trust in the doctors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39676683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68492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429222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77</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Barking, Havering and Redbridge University Hospitals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934731531"/>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Feedback on care: patients being asked to give their views on the quality of their care
Noise from other patients: patients not being bothered by noise at night from other patients
Having enough to drink: patients getting enough to drink whilst in hospital
Privacy for examinations: patients being given enough privacy when being examined or treated
Help with eating: patients being given enough help from staff to eat meals, if needed</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2950790603"/>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Changing wards during the night: staff explaining the reason for patients needing to change wards during the night
Support from health or social care services: patients being given enough support from health or social care services to help them recover or manage their condition after leaving hospital
Further health or social care services: patients being given information about further health or social care services they may need after leaving hospital
Contact: patients being given information about who to contact if they were worried about their condition or treatment after leaving hospital
Waiting to get to a bed: patients feeling that they waited the right amount of time to get to a bed on a ward after they arrived at the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Barking, Havering and Redbridge University Hospitals NHS Trust who had attended in late 2021. Responses were received from 320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29159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0858969"/>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320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229881364"/>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82%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2771059"/>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3427395552"/>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18%</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0129480"/>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28%</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1847923704"/>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855581623"/>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826055707"/>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576122629"/>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1393818197"/>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1354988876"/>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&lt;0.5%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7617805"/>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831284146"/>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9868874"/>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1241851135"/>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2594100309"/>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17401</Words>
  <Application>Microsoft Office PowerPoint</Application>
  <PresentationFormat>Widescreen</PresentationFormat>
  <Paragraphs>2375</Paragraphs>
  <Slides>80</Slides>
  <Notes>70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Arial</vt:lpstr>
      <vt:lpstr>Arial Black</vt:lpstr>
      <vt:lpstr>Calibri</vt:lpstr>
      <vt:lpstr>Calibri Light</vt:lpstr>
      <vt:lpstr>Courier New</vt:lpstr>
      <vt:lpstr>Wingdings</vt:lpstr>
      <vt:lpstr>Wingdings 3</vt:lpstr>
      <vt:lpstr>Office Theme</vt:lpstr>
      <vt:lpstr>Barking, Havering and Redbridge University Hospitals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Benjamin Brewer</cp:lastModifiedBy>
  <cp:revision>846</cp:revision>
  <dcterms:created xsi:type="dcterms:W3CDTF">2021-03-04T09:52:26Z</dcterms:created>
  <dcterms:modified xsi:type="dcterms:W3CDTF">2022-09-30T10:52:51Z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